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13" r:id="rId4"/>
    <p:sldId id="310" r:id="rId5"/>
    <p:sldId id="314" r:id="rId6"/>
    <p:sldId id="315" r:id="rId7"/>
    <p:sldId id="309" r:id="rId8"/>
    <p:sldId id="312" r:id="rId9"/>
    <p:sldId id="316" r:id="rId10"/>
    <p:sldId id="317" r:id="rId11"/>
    <p:sldId id="301" r:id="rId12"/>
    <p:sldId id="258" r:id="rId13"/>
    <p:sldId id="263" r:id="rId14"/>
    <p:sldId id="259" r:id="rId15"/>
    <p:sldId id="318" r:id="rId16"/>
    <p:sldId id="264" r:id="rId17"/>
    <p:sldId id="319" r:id="rId18"/>
    <p:sldId id="262" r:id="rId19"/>
    <p:sldId id="265" r:id="rId20"/>
    <p:sldId id="320" r:id="rId21"/>
    <p:sldId id="261" r:id="rId22"/>
    <p:sldId id="266" r:id="rId23"/>
    <p:sldId id="321" r:id="rId24"/>
    <p:sldId id="281" r:id="rId25"/>
    <p:sldId id="268" r:id="rId26"/>
    <p:sldId id="275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DC69-82FF-4B9D-BF0C-7C65F9BAD139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C7B4-3061-4C7D-B93B-9F19E4A408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DC69-82FF-4B9D-BF0C-7C65F9BAD139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C7B4-3061-4C7D-B93B-9F19E4A40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DC69-82FF-4B9D-BF0C-7C65F9BAD139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C7B4-3061-4C7D-B93B-9F19E4A40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DC69-82FF-4B9D-BF0C-7C65F9BAD139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C7B4-3061-4C7D-B93B-9F19E4A40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DC69-82FF-4B9D-BF0C-7C65F9BAD139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C7B4-3061-4C7D-B93B-9F19E4A40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DC69-82FF-4B9D-BF0C-7C65F9BAD139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C7B4-3061-4C7D-B93B-9F19E4A40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DC69-82FF-4B9D-BF0C-7C65F9BAD139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C7B4-3061-4C7D-B93B-9F19E4A40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DC69-82FF-4B9D-BF0C-7C65F9BAD139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C7B4-3061-4C7D-B93B-9F19E4A40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DC69-82FF-4B9D-BF0C-7C65F9BAD139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C7B4-3061-4C7D-B93B-9F19E4A40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DC69-82FF-4B9D-BF0C-7C65F9BAD139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C7B4-3061-4C7D-B93B-9F19E4A408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033DC69-82FF-4B9D-BF0C-7C65F9BAD139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2CC7B4-3061-4C7D-B93B-9F19E4A40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033DC69-82FF-4B9D-BF0C-7C65F9BAD139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2CC7B4-3061-4C7D-B93B-9F19E4A40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Strength Training for Track and Field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Medicine Ball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Circuit Structure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Exercise Choices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Work Intervals 20”-40”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Work Rest Ratios  2:1  to  1:1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10-12 Minutes Total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1-2 Circuits Per Session</a:t>
            </a:r>
          </a:p>
        </p:txBody>
      </p:sp>
    </p:spTree>
    <p:extLst>
      <p:ext uri="{BB962C8B-B14F-4D97-AF65-F5344CB8AC3E}">
        <p14:creationId xmlns:p14="http://schemas.microsoft.com/office/powerpoint/2010/main" val="164684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 Black" pitchFamily="34" charset="0"/>
              </a:rPr>
              <a:t>General Concepts of Weight Training </a:t>
            </a:r>
            <a:r>
              <a:rPr lang="en-US" sz="2800" dirty="0" err="1" smtClean="0">
                <a:latin typeface="Arial Black" pitchFamily="34" charset="0"/>
              </a:rPr>
              <a:t>Periodization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848600" cy="47244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Progress Patiently and Eliminate Preconceived Notions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Olympics Always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Progress from Simple to Complex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Start with Few Exercises, then Diversify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Progress from Double to Single Leg/Split Work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Keep Power Levels Up Throughout the Workout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The Value of Large ROM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Understanding Fatigue, Power, and ROM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Temper High Intensity Work with Low Intensity Work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Don’t Be Enslaved by Percentages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Value Work Done Prior to the Weight Room</a:t>
            </a:r>
          </a:p>
          <a:p>
            <a:pPr>
              <a:lnSpc>
                <a:spcPct val="170000"/>
              </a:lnSpc>
            </a:pPr>
            <a:endParaRPr lang="en-US" dirty="0" smtClean="0">
              <a:latin typeface="Arial Black" pitchFamily="34" charset="0"/>
            </a:endParaRPr>
          </a:p>
          <a:p>
            <a:pPr>
              <a:lnSpc>
                <a:spcPct val="170000"/>
              </a:lnSpc>
            </a:pPr>
            <a:endParaRPr lang="en-US" dirty="0" smtClean="0">
              <a:latin typeface="Arial Black" pitchFamily="34" charset="0"/>
            </a:endParaRPr>
          </a:p>
          <a:p>
            <a:pPr>
              <a:lnSpc>
                <a:spcPct val="170000"/>
              </a:lnSpc>
            </a:pP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The Olympic Lifts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1800" dirty="0" smtClean="0"/>
              <a:t>Exercises</a:t>
            </a:r>
          </a:p>
          <a:p>
            <a:pPr lvl="1">
              <a:lnSpc>
                <a:spcPct val="170000"/>
              </a:lnSpc>
            </a:pPr>
            <a:r>
              <a:rPr lang="en-US" sz="1800" dirty="0" smtClean="0"/>
              <a:t>The Competitive Lifts (Snatch, Clean and Jerk)</a:t>
            </a:r>
          </a:p>
          <a:p>
            <a:pPr lvl="1">
              <a:lnSpc>
                <a:spcPct val="170000"/>
              </a:lnSpc>
            </a:pPr>
            <a:r>
              <a:rPr lang="en-US" sz="1800" dirty="0" smtClean="0"/>
              <a:t>Derivatives of These (Pulls, Cleans and Snatches at Various Depths)</a:t>
            </a:r>
          </a:p>
          <a:p>
            <a:pPr>
              <a:lnSpc>
                <a:spcPct val="170000"/>
              </a:lnSpc>
            </a:pPr>
            <a:r>
              <a:rPr lang="en-US" sz="1800" dirty="0" smtClean="0"/>
              <a:t>Purposes</a:t>
            </a:r>
          </a:p>
          <a:p>
            <a:pPr lvl="1">
              <a:lnSpc>
                <a:spcPct val="170000"/>
              </a:lnSpc>
            </a:pPr>
            <a:r>
              <a:rPr lang="en-US" sz="1800" dirty="0" smtClean="0"/>
              <a:t>Complex Strength and Flexibility Development</a:t>
            </a:r>
          </a:p>
          <a:p>
            <a:pPr lvl="1">
              <a:lnSpc>
                <a:spcPct val="170000"/>
              </a:lnSpc>
            </a:pPr>
            <a:r>
              <a:rPr lang="en-US" sz="1800" dirty="0" smtClean="0"/>
              <a:t>Coordination Development and Harmonization</a:t>
            </a:r>
          </a:p>
          <a:p>
            <a:pPr lvl="1">
              <a:lnSpc>
                <a:spcPct val="170000"/>
              </a:lnSpc>
            </a:pPr>
            <a:r>
              <a:rPr lang="en-US" sz="1800" dirty="0" smtClean="0"/>
              <a:t>Endocrine Stimulation via Intensity &amp; Lactate Production</a:t>
            </a:r>
          </a:p>
          <a:p>
            <a:pPr>
              <a:lnSpc>
                <a:spcPct val="170000"/>
              </a:lnSpc>
            </a:pPr>
            <a:r>
              <a:rPr lang="en-US" sz="1800" dirty="0" smtClean="0"/>
              <a:t>Negative Effects</a:t>
            </a:r>
          </a:p>
          <a:p>
            <a:pPr lvl="1">
              <a:lnSpc>
                <a:spcPct val="170000"/>
              </a:lnSpc>
            </a:pPr>
            <a:r>
              <a:rPr lang="en-US" sz="1800" dirty="0" smtClean="0"/>
              <a:t>None when Properly Scheduled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Examples of Olympic Lifts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itchFamily="34" charset="0"/>
              </a:rPr>
              <a:t>Periodization of Olympic Lifts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5181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dirty="0" smtClean="0">
                <a:latin typeface="+mj-lt"/>
              </a:rPr>
              <a:t>5-8 Sets 1-2x Per Week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+mj-lt"/>
              </a:rPr>
              <a:t>General Prep</a:t>
            </a:r>
            <a:endParaRPr lang="en-US" sz="1800" dirty="0">
              <a:latin typeface="+mj-lt"/>
            </a:endParaRPr>
          </a:p>
          <a:p>
            <a:pPr lvl="1">
              <a:lnSpc>
                <a:spcPct val="150000"/>
              </a:lnSpc>
            </a:pPr>
            <a:r>
              <a:rPr lang="en-US" sz="1400" dirty="0" smtClean="0">
                <a:latin typeface="+mj-lt"/>
              </a:rPr>
              <a:t>Train Power </a:t>
            </a:r>
            <a:r>
              <a:rPr lang="en-US" sz="1400" dirty="0" smtClean="0">
                <a:latin typeface="+mj-lt"/>
              </a:rPr>
              <a:t>with Light Bars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>
                <a:latin typeface="+mj-lt"/>
              </a:rPr>
              <a:t>5-8 Sets of 4-5 Reps  (50-65%)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+mj-lt"/>
              </a:rPr>
              <a:t>Specific Prep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>
                <a:latin typeface="+mj-lt"/>
              </a:rPr>
              <a:t>Mix Heavier and Lighter Work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>
                <a:latin typeface="+mj-lt"/>
              </a:rPr>
              <a:t>Introduce 5-8 Sets of 3 Reps (75-80%)  </a:t>
            </a:r>
            <a:r>
              <a:rPr lang="en-US" sz="1400" dirty="0" smtClean="0">
                <a:latin typeface="+mj-lt"/>
              </a:rPr>
              <a:t>Periodically</a:t>
            </a:r>
          </a:p>
          <a:p>
            <a:pPr>
              <a:lnSpc>
                <a:spcPct val="150000"/>
              </a:lnSpc>
            </a:pPr>
            <a:r>
              <a:rPr lang="en-US" sz="1800" dirty="0" err="1" smtClean="0">
                <a:latin typeface="+mj-lt"/>
              </a:rPr>
              <a:t>Precompetition</a:t>
            </a:r>
            <a:endParaRPr lang="en-US" sz="1800" dirty="0" smtClean="0">
              <a:latin typeface="+mj-lt"/>
            </a:endParaRPr>
          </a:p>
          <a:p>
            <a:pPr lvl="1">
              <a:lnSpc>
                <a:spcPct val="150000"/>
              </a:lnSpc>
            </a:pPr>
            <a:r>
              <a:rPr lang="en-US" sz="1400" dirty="0" smtClean="0">
                <a:latin typeface="+mj-lt"/>
              </a:rPr>
              <a:t>Mix Heavier and Lighter Work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>
                <a:latin typeface="+mj-lt"/>
              </a:rPr>
              <a:t>Mix General Prep Work with 3,3,2,2,1,1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+mj-lt"/>
              </a:rPr>
              <a:t>Peaking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>
                <a:latin typeface="+mj-lt"/>
              </a:rPr>
              <a:t>Train Power Safely</a:t>
            </a:r>
            <a:endParaRPr lang="en-US" sz="1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The Static Lifts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51816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1800" dirty="0" smtClean="0">
                <a:latin typeface="+mj-lt"/>
              </a:rPr>
              <a:t>Exercises</a:t>
            </a:r>
          </a:p>
          <a:p>
            <a:pPr lvl="1">
              <a:lnSpc>
                <a:spcPct val="170000"/>
              </a:lnSpc>
            </a:pPr>
            <a:r>
              <a:rPr lang="en-US" sz="1800" dirty="0" smtClean="0">
                <a:latin typeface="+mj-lt"/>
              </a:rPr>
              <a:t>Major </a:t>
            </a:r>
            <a:r>
              <a:rPr lang="en-US" sz="1800" dirty="0" smtClean="0">
                <a:latin typeface="+mj-lt"/>
              </a:rPr>
              <a:t>Muscle Groups, Gross Movements, </a:t>
            </a:r>
            <a:r>
              <a:rPr lang="en-US" sz="1800" dirty="0" smtClean="0">
                <a:latin typeface="+mj-lt"/>
              </a:rPr>
              <a:t>Large ROM</a:t>
            </a:r>
            <a:r>
              <a:rPr lang="en-US" sz="1800" dirty="0" smtClean="0">
                <a:latin typeface="+mj-lt"/>
              </a:rPr>
              <a:t>, Low Speeds</a:t>
            </a:r>
          </a:p>
          <a:p>
            <a:pPr lvl="1">
              <a:lnSpc>
                <a:spcPct val="170000"/>
              </a:lnSpc>
            </a:pPr>
            <a:r>
              <a:rPr lang="en-US" sz="1800" dirty="0" smtClean="0">
                <a:latin typeface="+mj-lt"/>
              </a:rPr>
              <a:t>Squats and Presses</a:t>
            </a:r>
          </a:p>
          <a:p>
            <a:pPr>
              <a:lnSpc>
                <a:spcPct val="170000"/>
              </a:lnSpc>
            </a:pPr>
            <a:r>
              <a:rPr lang="en-US" sz="1800" dirty="0" smtClean="0">
                <a:latin typeface="+mj-lt"/>
              </a:rPr>
              <a:t>Purposes</a:t>
            </a:r>
          </a:p>
          <a:p>
            <a:pPr lvl="1">
              <a:lnSpc>
                <a:spcPct val="170000"/>
              </a:lnSpc>
            </a:pPr>
            <a:r>
              <a:rPr lang="en-US" sz="1800" dirty="0" smtClean="0">
                <a:latin typeface="+mj-lt"/>
              </a:rPr>
              <a:t>Absolute and Postural Strength Development</a:t>
            </a:r>
          </a:p>
          <a:p>
            <a:pPr lvl="1">
              <a:lnSpc>
                <a:spcPct val="170000"/>
              </a:lnSpc>
            </a:pPr>
            <a:r>
              <a:rPr lang="en-US" sz="1800" dirty="0" smtClean="0">
                <a:latin typeface="+mj-lt"/>
              </a:rPr>
              <a:t>Body </a:t>
            </a:r>
            <a:r>
              <a:rPr lang="en-US" sz="1800" dirty="0" smtClean="0">
                <a:latin typeface="+mj-lt"/>
              </a:rPr>
              <a:t>Balancing through Large ROM</a:t>
            </a:r>
            <a:endParaRPr lang="en-US" sz="1800" dirty="0" smtClean="0">
              <a:latin typeface="+mj-lt"/>
            </a:endParaRPr>
          </a:p>
          <a:p>
            <a:pPr lvl="1">
              <a:lnSpc>
                <a:spcPct val="170000"/>
              </a:lnSpc>
            </a:pPr>
            <a:r>
              <a:rPr lang="en-US" sz="1800" dirty="0" smtClean="0">
                <a:latin typeface="+mj-lt"/>
              </a:rPr>
              <a:t>Endocrine Stimulation via Time Under Tension and Fiber Quantity</a:t>
            </a:r>
          </a:p>
          <a:p>
            <a:pPr>
              <a:lnSpc>
                <a:spcPct val="170000"/>
              </a:lnSpc>
            </a:pPr>
            <a:r>
              <a:rPr lang="en-US" sz="1800" dirty="0" smtClean="0">
                <a:latin typeface="+mj-lt"/>
              </a:rPr>
              <a:t>Negative Effects</a:t>
            </a:r>
          </a:p>
          <a:p>
            <a:pPr lvl="1">
              <a:lnSpc>
                <a:spcPct val="170000"/>
              </a:lnSpc>
            </a:pPr>
            <a:r>
              <a:rPr lang="en-US" sz="1800" dirty="0" smtClean="0">
                <a:latin typeface="+mj-lt"/>
              </a:rPr>
              <a:t>Short Term Mobility &amp; Coordination Losses</a:t>
            </a:r>
          </a:p>
          <a:p>
            <a:pPr lvl="1">
              <a:lnSpc>
                <a:spcPct val="170000"/>
              </a:lnSpc>
            </a:pPr>
            <a:r>
              <a:rPr lang="en-US" sz="1800" dirty="0" smtClean="0">
                <a:latin typeface="+mj-lt"/>
              </a:rPr>
              <a:t>Possible Rare Hypertrophy Issues</a:t>
            </a:r>
          </a:p>
        </p:txBody>
      </p:sp>
    </p:spTree>
    <p:extLst>
      <p:ext uri="{BB962C8B-B14F-4D97-AF65-F5344CB8AC3E}">
        <p14:creationId xmlns:p14="http://schemas.microsoft.com/office/powerpoint/2010/main" val="73159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Examples of Static Lifts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itchFamily="34" charset="0"/>
              </a:rPr>
              <a:t>Periodization of Static Lifts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5181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+mj-lt"/>
              </a:rPr>
              <a:t>General Prep</a:t>
            </a:r>
            <a:endParaRPr lang="en-US" sz="1600" dirty="0">
              <a:latin typeface="+mj-lt"/>
            </a:endParaRP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+mj-lt"/>
              </a:rPr>
              <a:t>Simple and Light – Double Leg/Arm Work 2x  Per Week</a:t>
            </a:r>
            <a:endParaRPr lang="en-US" sz="1600" dirty="0" smtClean="0">
              <a:latin typeface="+mj-lt"/>
            </a:endParaRP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+mj-lt"/>
              </a:rPr>
              <a:t>3-4 </a:t>
            </a:r>
            <a:r>
              <a:rPr lang="en-US" sz="1600" dirty="0" smtClean="0">
                <a:latin typeface="+mj-lt"/>
              </a:rPr>
              <a:t> Sets of 6-8 Reps  (50-65%)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+mj-lt"/>
              </a:rPr>
              <a:t>Specific Prep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+mj-lt"/>
              </a:rPr>
              <a:t>Mix Heavier and Lighter Work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+mj-lt"/>
              </a:rPr>
              <a:t>Alternate</a:t>
            </a:r>
          </a:p>
          <a:p>
            <a:pPr lvl="2">
              <a:lnSpc>
                <a:spcPct val="150000"/>
              </a:lnSpc>
            </a:pPr>
            <a:r>
              <a:rPr lang="en-US" sz="1600" dirty="0" smtClean="0">
                <a:latin typeface="+mj-lt"/>
              </a:rPr>
              <a:t>Heavier Work  4-5 Sets of 4-5 Reps (70-90%), Simple Exercises</a:t>
            </a:r>
          </a:p>
          <a:p>
            <a:pPr lvl="2">
              <a:lnSpc>
                <a:spcPct val="150000"/>
              </a:lnSpc>
            </a:pPr>
            <a:r>
              <a:rPr lang="en-US" sz="1600" dirty="0" smtClean="0">
                <a:latin typeface="+mj-lt"/>
              </a:rPr>
              <a:t>Lighter Work 3-4 Sets of 6-8, Single Leg/Arm Work</a:t>
            </a:r>
          </a:p>
          <a:p>
            <a:pPr>
              <a:lnSpc>
                <a:spcPct val="150000"/>
              </a:lnSpc>
            </a:pPr>
            <a:r>
              <a:rPr lang="en-US" sz="1600" dirty="0" err="1" smtClean="0">
                <a:latin typeface="+mj-lt"/>
              </a:rPr>
              <a:t>Precompetition</a:t>
            </a:r>
            <a:endParaRPr lang="en-US" sz="1600" dirty="0" smtClean="0">
              <a:latin typeface="+mj-lt"/>
            </a:endParaRP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+mj-lt"/>
              </a:rPr>
              <a:t>Eliminate with Better Athletes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+mj-lt"/>
              </a:rPr>
              <a:t>Peaking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+mj-lt"/>
              </a:rPr>
              <a:t>Eliminate with All Athletes</a:t>
            </a:r>
            <a:endParaRPr lang="en-US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485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The Ballistic Lifts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7244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1800" dirty="0" smtClean="0">
                <a:latin typeface="+mj-lt"/>
              </a:rPr>
              <a:t>Exercises</a:t>
            </a:r>
          </a:p>
          <a:p>
            <a:pPr lvl="1">
              <a:lnSpc>
                <a:spcPct val="170000"/>
              </a:lnSpc>
            </a:pPr>
            <a:r>
              <a:rPr lang="en-US" sz="1800" dirty="0" smtClean="0">
                <a:latin typeface="+mj-lt"/>
              </a:rPr>
              <a:t>Lifts Emphasizing Major Muscle Groups, Gross Movements, High Speeds and Eccentric Components, Typically Small ROM </a:t>
            </a:r>
          </a:p>
          <a:p>
            <a:pPr lvl="1">
              <a:lnSpc>
                <a:spcPct val="170000"/>
              </a:lnSpc>
            </a:pPr>
            <a:r>
              <a:rPr lang="en-US" sz="1800" dirty="0" smtClean="0">
                <a:latin typeface="+mj-lt"/>
              </a:rPr>
              <a:t>Weighted Jumps and Speed Presses</a:t>
            </a:r>
          </a:p>
          <a:p>
            <a:pPr>
              <a:lnSpc>
                <a:spcPct val="170000"/>
              </a:lnSpc>
            </a:pPr>
            <a:r>
              <a:rPr lang="en-US" sz="1800" dirty="0" smtClean="0">
                <a:latin typeface="+mj-lt"/>
              </a:rPr>
              <a:t>Purposes</a:t>
            </a:r>
          </a:p>
          <a:p>
            <a:pPr lvl="1">
              <a:lnSpc>
                <a:spcPct val="170000"/>
              </a:lnSpc>
            </a:pPr>
            <a:r>
              <a:rPr lang="en-US" sz="1800" dirty="0" smtClean="0">
                <a:latin typeface="+mj-lt"/>
              </a:rPr>
              <a:t>Absolute Strength Enhancement</a:t>
            </a:r>
          </a:p>
          <a:p>
            <a:pPr lvl="1">
              <a:lnSpc>
                <a:spcPct val="170000"/>
              </a:lnSpc>
            </a:pPr>
            <a:r>
              <a:rPr lang="en-US" sz="1800" dirty="0" smtClean="0">
                <a:latin typeface="+mj-lt"/>
              </a:rPr>
              <a:t>Elastic Strength Development</a:t>
            </a:r>
          </a:p>
          <a:p>
            <a:pPr>
              <a:lnSpc>
                <a:spcPct val="170000"/>
              </a:lnSpc>
            </a:pPr>
            <a:r>
              <a:rPr lang="en-US" sz="1800" dirty="0" smtClean="0">
                <a:latin typeface="+mj-lt"/>
              </a:rPr>
              <a:t>Negative </a:t>
            </a:r>
            <a:r>
              <a:rPr lang="en-US" sz="1800" dirty="0" smtClean="0">
                <a:latin typeface="+mj-lt"/>
              </a:rPr>
              <a:t>Effects</a:t>
            </a:r>
          </a:p>
          <a:p>
            <a:pPr lvl="1">
              <a:lnSpc>
                <a:spcPct val="170000"/>
              </a:lnSpc>
            </a:pPr>
            <a:r>
              <a:rPr lang="en-US" sz="1800" dirty="0" smtClean="0">
                <a:latin typeface="+mj-lt"/>
              </a:rPr>
              <a:t>Risks Associated with </a:t>
            </a:r>
            <a:r>
              <a:rPr lang="en-US" sz="1800" dirty="0" smtClean="0">
                <a:latin typeface="+mj-lt"/>
              </a:rPr>
              <a:t>Spinal </a:t>
            </a:r>
            <a:r>
              <a:rPr lang="en-US" sz="1800" dirty="0" smtClean="0">
                <a:latin typeface="+mj-lt"/>
              </a:rPr>
              <a:t>Loading under Impact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Arial Black" pitchFamily="34" charset="0"/>
              </a:rPr>
              <a:t>Examples of the Ballistic Lifts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Black" pitchFamily="34" charset="0"/>
              </a:rPr>
              <a:t>Categories of </a:t>
            </a:r>
            <a:r>
              <a:rPr lang="en-US" sz="3200" dirty="0" smtClean="0">
                <a:latin typeface="Arial Black" pitchFamily="34" charset="0"/>
              </a:rPr>
              <a:t>Strength Training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229600" cy="4068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General Strength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Medicine Ball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Olympic </a:t>
            </a:r>
            <a:r>
              <a:rPr lang="en-US" sz="2800" dirty="0" smtClean="0"/>
              <a:t>Lifts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Static Lifts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Ballistic Lifts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Bodybuilding Lifts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itchFamily="34" charset="0"/>
              </a:rPr>
              <a:t>Periodization of Ballistic Lifts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95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</a:rPr>
              <a:t>General Prep</a:t>
            </a:r>
            <a:r>
              <a:rPr lang="en-US" sz="2000" dirty="0" smtClean="0">
                <a:latin typeface="+mj-lt"/>
              </a:rPr>
              <a:t> </a:t>
            </a:r>
            <a:endParaRPr lang="en-US" sz="2000" dirty="0">
              <a:latin typeface="+mj-lt"/>
            </a:endParaRP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+mj-lt"/>
              </a:rPr>
              <a:t>None Except with Advanced, Older Athletes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</a:rPr>
              <a:t>Specific Prep</a:t>
            </a:r>
            <a:endParaRPr lang="en-US" sz="2000" dirty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None </a:t>
            </a:r>
            <a:r>
              <a:rPr lang="en-US" sz="1600" dirty="0"/>
              <a:t>Except with Advanced, Older </a:t>
            </a:r>
            <a:r>
              <a:rPr lang="en-US" sz="1600" dirty="0" smtClean="0"/>
              <a:t>Athletes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+mj-lt"/>
              </a:rPr>
              <a:t>Precompetition</a:t>
            </a:r>
            <a:endParaRPr lang="en-US" sz="2000" dirty="0">
              <a:latin typeface="+mj-lt"/>
            </a:endParaRP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+mj-lt"/>
              </a:rPr>
              <a:t>Use With Athletes who Are Older and Prepared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+mj-lt"/>
              </a:rPr>
              <a:t>Use 4-5 Sets of 5-8 Reps at 20%-25% Bodyweight 1-2x Per Week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</a:rPr>
              <a:t>Peaking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latin typeface="+mj-lt"/>
              </a:rPr>
              <a:t>Eliminate Except During Competition Breaks</a:t>
            </a:r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28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Black" pitchFamily="34" charset="0"/>
              </a:rPr>
              <a:t>The Bodybuilding Lifts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8768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1800" dirty="0" smtClean="0"/>
              <a:t>Exercises</a:t>
            </a:r>
          </a:p>
          <a:p>
            <a:pPr lvl="1">
              <a:lnSpc>
                <a:spcPct val="170000"/>
              </a:lnSpc>
            </a:pPr>
            <a:r>
              <a:rPr lang="en-US" sz="1800" dirty="0" smtClean="0"/>
              <a:t>Smaller </a:t>
            </a:r>
            <a:r>
              <a:rPr lang="en-US" sz="1800" dirty="0" smtClean="0"/>
              <a:t>Muscle Groups, at times more Precise Movements</a:t>
            </a:r>
          </a:p>
          <a:p>
            <a:pPr lvl="1">
              <a:lnSpc>
                <a:spcPct val="170000"/>
              </a:lnSpc>
            </a:pPr>
            <a:r>
              <a:rPr lang="en-US" sz="1800" dirty="0" smtClean="0"/>
              <a:t>Done in Circuit or Stage Fashion with Short </a:t>
            </a:r>
            <a:r>
              <a:rPr lang="en-US" sz="1800" dirty="0" smtClean="0"/>
              <a:t>Rests</a:t>
            </a:r>
          </a:p>
          <a:p>
            <a:pPr lvl="1">
              <a:lnSpc>
                <a:spcPct val="170000"/>
              </a:lnSpc>
            </a:pPr>
            <a:r>
              <a:rPr lang="en-US" sz="1800" dirty="0" smtClean="0"/>
              <a:t>Mix Pushes, Pulls, and Twists, Address All Body Parts</a:t>
            </a:r>
            <a:endParaRPr lang="en-US" sz="1800" dirty="0" smtClean="0"/>
          </a:p>
          <a:p>
            <a:pPr>
              <a:lnSpc>
                <a:spcPct val="170000"/>
              </a:lnSpc>
            </a:pPr>
            <a:r>
              <a:rPr lang="en-US" sz="1800" dirty="0" smtClean="0"/>
              <a:t>Purposes</a:t>
            </a:r>
          </a:p>
          <a:p>
            <a:pPr lvl="1">
              <a:lnSpc>
                <a:spcPct val="170000"/>
              </a:lnSpc>
            </a:pPr>
            <a:r>
              <a:rPr lang="en-US" sz="1800" dirty="0" smtClean="0"/>
              <a:t>Stimulation </a:t>
            </a:r>
            <a:r>
              <a:rPr lang="en-US" sz="1800" dirty="0" smtClean="0"/>
              <a:t>of </a:t>
            </a:r>
            <a:r>
              <a:rPr lang="en-US" sz="1800" dirty="0" smtClean="0"/>
              <a:t>the Body’s  Recovery </a:t>
            </a:r>
            <a:r>
              <a:rPr lang="en-US" sz="1800" dirty="0" smtClean="0"/>
              <a:t>Processes</a:t>
            </a:r>
          </a:p>
          <a:p>
            <a:pPr lvl="1">
              <a:lnSpc>
                <a:spcPct val="170000"/>
              </a:lnSpc>
            </a:pPr>
            <a:r>
              <a:rPr lang="en-US" sz="1800" dirty="0" smtClean="0"/>
              <a:t>Specific Strength Development</a:t>
            </a:r>
          </a:p>
          <a:p>
            <a:pPr>
              <a:lnSpc>
                <a:spcPct val="170000"/>
              </a:lnSpc>
            </a:pPr>
            <a:r>
              <a:rPr lang="en-US" sz="1800" dirty="0" smtClean="0"/>
              <a:t>Negative Effects</a:t>
            </a:r>
          </a:p>
          <a:p>
            <a:pPr lvl="1">
              <a:lnSpc>
                <a:spcPct val="170000"/>
              </a:lnSpc>
            </a:pPr>
            <a:r>
              <a:rPr lang="en-US" sz="1800" dirty="0" smtClean="0"/>
              <a:t>None when Properly Scheduled</a:t>
            </a:r>
          </a:p>
          <a:p>
            <a:pPr lvl="1">
              <a:lnSpc>
                <a:spcPct val="170000"/>
              </a:lnSpc>
            </a:pPr>
            <a:r>
              <a:rPr lang="en-US" sz="1800" dirty="0" smtClean="0"/>
              <a:t>Possible Rare Hypertrophy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Arial Black" pitchFamily="34" charset="0"/>
              </a:rPr>
              <a:t>Examples of the Bodybuilding Lifts</a:t>
            </a:r>
            <a:endParaRPr lang="en-US" sz="33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itchFamily="34" charset="0"/>
              </a:rPr>
              <a:t>Periodization of Bodybuilding Lifts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95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+mj-lt"/>
              </a:rPr>
              <a:t>Parameters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+mj-lt"/>
              </a:rPr>
              <a:t>20-24 Total Sets, 10  Reps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+mj-lt"/>
              </a:rPr>
              <a:t>Feel Last Rep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+mj-lt"/>
              </a:rPr>
              <a:t>Recoveries 60”-90” Only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+mj-lt"/>
              </a:rPr>
              <a:t>General Prep</a:t>
            </a:r>
            <a:r>
              <a:rPr lang="en-US" sz="1600" dirty="0" smtClean="0">
                <a:latin typeface="+mj-lt"/>
              </a:rPr>
              <a:t> </a:t>
            </a:r>
            <a:endParaRPr lang="en-US" sz="1600" dirty="0" smtClean="0">
              <a:latin typeface="+mj-lt"/>
            </a:endParaRP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+mj-lt"/>
              </a:rPr>
              <a:t>2x Per Week, Every Other Session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+mj-lt"/>
              </a:rPr>
              <a:t>Specific Prep</a:t>
            </a:r>
            <a:endParaRPr lang="en-US" sz="1600" dirty="0" smtClean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1x Every 1-2 Weeks</a:t>
            </a:r>
          </a:p>
          <a:p>
            <a:pPr>
              <a:lnSpc>
                <a:spcPct val="150000"/>
              </a:lnSpc>
            </a:pPr>
            <a:r>
              <a:rPr lang="en-US" sz="1600" dirty="0" err="1" smtClean="0">
                <a:latin typeface="+mj-lt"/>
              </a:rPr>
              <a:t>Precompetition</a:t>
            </a:r>
            <a:endParaRPr lang="en-US" sz="1600" dirty="0">
              <a:latin typeface="+mj-lt"/>
            </a:endParaRP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+mj-lt"/>
              </a:rPr>
              <a:t>1x Per Week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+mj-lt"/>
              </a:rPr>
              <a:t>Peaking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+mj-lt"/>
              </a:rPr>
              <a:t>As Needed to Battle Sluggishness</a:t>
            </a:r>
            <a:endParaRPr lang="en-US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524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Black" pitchFamily="34" charset="0"/>
              </a:rPr>
              <a:t>Teaching the </a:t>
            </a:r>
            <a:r>
              <a:rPr lang="en-US" sz="3200" dirty="0" smtClean="0">
                <a:latin typeface="Arial Black" pitchFamily="34" charset="0"/>
              </a:rPr>
              <a:t>Lifts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2400" dirty="0" smtClean="0"/>
              <a:t>Invest </a:t>
            </a:r>
            <a:r>
              <a:rPr lang="en-US" sz="2400" dirty="0" smtClean="0"/>
              <a:t>the Time</a:t>
            </a:r>
          </a:p>
          <a:p>
            <a:pPr>
              <a:lnSpc>
                <a:spcPct val="170000"/>
              </a:lnSpc>
            </a:pPr>
            <a:r>
              <a:rPr lang="en-US" sz="2400" dirty="0" smtClean="0"/>
              <a:t>Have a Progression</a:t>
            </a:r>
          </a:p>
          <a:p>
            <a:pPr>
              <a:lnSpc>
                <a:spcPct val="170000"/>
              </a:lnSpc>
            </a:pPr>
            <a:r>
              <a:rPr lang="en-US" sz="2400" dirty="0" smtClean="0"/>
              <a:t>Contact me or Somebody for Help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Black" pitchFamily="34" charset="0"/>
              </a:rPr>
              <a:t>Session Construction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73563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2000" dirty="0" smtClean="0"/>
              <a:t>Neuromuscular Theme</a:t>
            </a:r>
          </a:p>
          <a:p>
            <a:pPr marL="914400" lvl="1" indent="-514350">
              <a:lnSpc>
                <a:spcPct val="170000"/>
              </a:lnSpc>
              <a:buAutoNum type="arabicPeriod"/>
            </a:pPr>
            <a:r>
              <a:rPr lang="en-US" sz="2000" dirty="0" smtClean="0"/>
              <a:t>Olympic Lifts    (5-8 sets)  typically One Primary Exercise</a:t>
            </a:r>
          </a:p>
          <a:p>
            <a:pPr marL="914400" lvl="1" indent="-514350">
              <a:lnSpc>
                <a:spcPct val="170000"/>
              </a:lnSpc>
              <a:buAutoNum type="arabicPeriod"/>
            </a:pPr>
            <a:r>
              <a:rPr lang="en-US" sz="2000" dirty="0" smtClean="0"/>
              <a:t>Static or Ballistic Lifts  (Lower </a:t>
            </a:r>
            <a:r>
              <a:rPr lang="en-US" sz="2000" dirty="0" smtClean="0"/>
              <a:t>Body</a:t>
            </a:r>
            <a:r>
              <a:rPr lang="en-US" sz="2000" dirty="0" smtClean="0"/>
              <a:t>,  approx. 30 reps total, 1 or 2 Exercises only)</a:t>
            </a:r>
          </a:p>
          <a:p>
            <a:pPr marL="914400" lvl="1" indent="-514350">
              <a:lnSpc>
                <a:spcPct val="170000"/>
              </a:lnSpc>
              <a:buAutoNum type="arabicPeriod"/>
            </a:pPr>
            <a:r>
              <a:rPr lang="en-US" sz="2000" dirty="0" smtClean="0"/>
              <a:t>Static or Ballistic Lifts  </a:t>
            </a:r>
            <a:r>
              <a:rPr lang="en-US" sz="2000" dirty="0" smtClean="0"/>
              <a:t>(Upper Body</a:t>
            </a:r>
            <a:r>
              <a:rPr lang="en-US" sz="2000" dirty="0" smtClean="0"/>
              <a:t>,  approx. 30 reps total, 1 or 2 Exercises only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marL="514350" indent="-514350">
              <a:lnSpc>
                <a:spcPct val="170000"/>
              </a:lnSpc>
            </a:pPr>
            <a:r>
              <a:rPr lang="en-US" sz="2000" dirty="0" smtClean="0"/>
              <a:t>Bodybuilding Theme</a:t>
            </a:r>
          </a:p>
          <a:p>
            <a:pPr marL="914400" lvl="1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2000" dirty="0" smtClean="0"/>
              <a:t>Bodybuilding  Lifts   (20-24 sets)</a:t>
            </a:r>
          </a:p>
          <a:p>
            <a:pPr marL="514350" indent="-514350">
              <a:lnSpc>
                <a:spcPct val="170000"/>
              </a:lnSpc>
              <a:buNone/>
            </a:pPr>
            <a:endParaRPr lang="en-US" sz="12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 Black" pitchFamily="34" charset="0"/>
              </a:rPr>
              <a:t>Compatible Training 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en-US" sz="2900" dirty="0" smtClean="0"/>
              <a:t>Neuromuscular </a:t>
            </a:r>
            <a:r>
              <a:rPr lang="en-US" sz="2900" dirty="0" smtClean="0"/>
              <a:t>Theme -  </a:t>
            </a:r>
            <a:r>
              <a:rPr lang="en-US" sz="2900" dirty="0" smtClean="0"/>
              <a:t>Done on days with </a:t>
            </a:r>
            <a:endParaRPr lang="en-US" sz="2900" dirty="0" smtClean="0"/>
          </a:p>
          <a:p>
            <a:pPr lvl="1">
              <a:lnSpc>
                <a:spcPct val="170000"/>
              </a:lnSpc>
            </a:pPr>
            <a:r>
              <a:rPr lang="en-US" sz="2500" dirty="0" smtClean="0"/>
              <a:t>Acceleration</a:t>
            </a:r>
            <a:r>
              <a:rPr lang="en-US" sz="2500" dirty="0" smtClean="0"/>
              <a:t>, Absolute Speed, or Speed Endurance </a:t>
            </a:r>
            <a:r>
              <a:rPr lang="en-US" sz="2500" dirty="0" smtClean="0"/>
              <a:t>Work</a:t>
            </a:r>
          </a:p>
          <a:p>
            <a:pPr lvl="1">
              <a:lnSpc>
                <a:spcPct val="170000"/>
              </a:lnSpc>
            </a:pPr>
            <a:r>
              <a:rPr lang="en-US" sz="2500" dirty="0" smtClean="0"/>
              <a:t>Moderate </a:t>
            </a:r>
            <a:r>
              <a:rPr lang="en-US" sz="2500" dirty="0" smtClean="0"/>
              <a:t>to Intense Multiple Jumping  and </a:t>
            </a:r>
            <a:r>
              <a:rPr lang="en-US" sz="2500" dirty="0" smtClean="0"/>
              <a:t>Throwing</a:t>
            </a:r>
          </a:p>
          <a:p>
            <a:pPr lvl="1">
              <a:lnSpc>
                <a:spcPct val="170000"/>
              </a:lnSpc>
            </a:pPr>
            <a:r>
              <a:rPr lang="en-US" sz="2500" dirty="0" smtClean="0"/>
              <a:t>Intense </a:t>
            </a:r>
            <a:r>
              <a:rPr lang="en-US" sz="2500" dirty="0" smtClean="0"/>
              <a:t>Technical Work</a:t>
            </a:r>
          </a:p>
          <a:p>
            <a:pPr marL="514350" indent="-514350">
              <a:lnSpc>
                <a:spcPct val="170000"/>
              </a:lnSpc>
            </a:pPr>
            <a:r>
              <a:rPr lang="en-US" sz="2900" dirty="0" smtClean="0"/>
              <a:t>Bodybuilding </a:t>
            </a:r>
            <a:r>
              <a:rPr lang="en-US" sz="2900" dirty="0" smtClean="0"/>
              <a:t>Theme - Done </a:t>
            </a:r>
            <a:r>
              <a:rPr lang="en-US" sz="2900" dirty="0" smtClean="0"/>
              <a:t>on days with </a:t>
            </a:r>
            <a:endParaRPr lang="en-US" sz="2900" dirty="0" smtClean="0"/>
          </a:p>
          <a:p>
            <a:pPr marL="806958" lvl="1" indent="-514350">
              <a:lnSpc>
                <a:spcPct val="170000"/>
              </a:lnSpc>
            </a:pPr>
            <a:r>
              <a:rPr lang="en-US" sz="2500" dirty="0" smtClean="0"/>
              <a:t>General </a:t>
            </a:r>
            <a:r>
              <a:rPr lang="en-US" sz="2500" dirty="0" smtClean="0"/>
              <a:t>Strength or Medicine Ball </a:t>
            </a:r>
            <a:r>
              <a:rPr lang="en-US" sz="2500" dirty="0" smtClean="0"/>
              <a:t>Work</a:t>
            </a:r>
          </a:p>
          <a:p>
            <a:pPr marL="806958" lvl="1" indent="-514350">
              <a:lnSpc>
                <a:spcPct val="170000"/>
              </a:lnSpc>
            </a:pPr>
            <a:r>
              <a:rPr lang="en-US" sz="2500" dirty="0" smtClean="0"/>
              <a:t>Tempo Running</a:t>
            </a:r>
          </a:p>
          <a:p>
            <a:pPr marL="806958" lvl="1" indent="-514350">
              <a:lnSpc>
                <a:spcPct val="170000"/>
              </a:lnSpc>
            </a:pPr>
            <a:r>
              <a:rPr lang="en-US" sz="2500" dirty="0" smtClean="0"/>
              <a:t>Low </a:t>
            </a:r>
            <a:r>
              <a:rPr lang="en-US" sz="2500" dirty="0" smtClean="0"/>
              <a:t>Intensity Technical Work</a:t>
            </a:r>
          </a:p>
          <a:p>
            <a:pPr marL="514350" indent="-514350">
              <a:lnSpc>
                <a:spcPct val="170000"/>
              </a:lnSpc>
              <a:buNone/>
            </a:pPr>
            <a:endParaRPr lang="en-US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 inse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Exercises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Purposes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Coordination and Body Control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Body Balance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Recovery Enhancement</a:t>
            </a:r>
            <a:endParaRPr lang="en-US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Developing Fitness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Injury Prevention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3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Strength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7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</a:t>
            </a:r>
            <a:r>
              <a:rPr lang="en-US" dirty="0" smtClean="0"/>
              <a:t>Strength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Calisthenics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Specialized Calisthenics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Stability Work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Special Strength Work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</a:t>
            </a:r>
            <a:r>
              <a:rPr lang="en-US" dirty="0" smtClean="0"/>
              <a:t>Strength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Circuit Structure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Exercise Choices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Work Intervals 15”-30”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Work Rest Ratios  2:1  to  1:2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10-12 Minute Total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1-2 Circuits Per Session</a:t>
            </a:r>
          </a:p>
        </p:txBody>
      </p:sp>
    </p:spTree>
    <p:extLst>
      <p:ext uri="{BB962C8B-B14F-4D97-AF65-F5344CB8AC3E}">
        <p14:creationId xmlns:p14="http://schemas.microsoft.com/office/powerpoint/2010/main" val="197658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Medicine Ball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Exercises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Purposes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Advanced Core Development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Coordination and Body Control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Body Balance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Recovery Enhancement</a:t>
            </a:r>
            <a:endParaRPr lang="en-US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Developing Fitness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Injury Prevention</a:t>
            </a:r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73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Medicine Ball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39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Medicine Ball Exercise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Catch – Toss Work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Calisthenics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Specialized Calisthenics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Stability Work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Special Strength Work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2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1261</TotalTime>
  <Words>772</Words>
  <Application>Microsoft Office PowerPoint</Application>
  <PresentationFormat>On-screen Show (4:3)</PresentationFormat>
  <Paragraphs>179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Module</vt:lpstr>
      <vt:lpstr>Strength Training for Track and Field</vt:lpstr>
      <vt:lpstr>Categories of Strength Training</vt:lpstr>
      <vt:lpstr>General Strength</vt:lpstr>
      <vt:lpstr>General Strength</vt:lpstr>
      <vt:lpstr>General Strength Types</vt:lpstr>
      <vt:lpstr>General Strength Applications</vt:lpstr>
      <vt:lpstr>Medicine Ball Work</vt:lpstr>
      <vt:lpstr>Medicine Ball</vt:lpstr>
      <vt:lpstr>Medicine Ball Exercise Types</vt:lpstr>
      <vt:lpstr>Medicine Ball Applications</vt:lpstr>
      <vt:lpstr>General Concepts of Weight Training Periodization</vt:lpstr>
      <vt:lpstr>The Olympic Lifts</vt:lpstr>
      <vt:lpstr>Examples of Olympic Lifts</vt:lpstr>
      <vt:lpstr>Periodization of Olympic Lifts</vt:lpstr>
      <vt:lpstr>The Static Lifts</vt:lpstr>
      <vt:lpstr>Examples of Static Lifts</vt:lpstr>
      <vt:lpstr>Periodization of Static Lifts</vt:lpstr>
      <vt:lpstr>The Ballistic Lifts</vt:lpstr>
      <vt:lpstr>Examples of the Ballistic Lifts</vt:lpstr>
      <vt:lpstr>Periodization of Ballistic Lifts</vt:lpstr>
      <vt:lpstr>The Bodybuilding Lifts</vt:lpstr>
      <vt:lpstr>Examples of the Bodybuilding Lifts</vt:lpstr>
      <vt:lpstr>Periodization of Bodybuilding Lifts</vt:lpstr>
      <vt:lpstr>Teaching the Lifts</vt:lpstr>
      <vt:lpstr>Session Construction</vt:lpstr>
      <vt:lpstr>Compatible Training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Weight Training for Track &amp; Field</dc:title>
  <dc:creator>Boo Schexnayder</dc:creator>
  <cp:lastModifiedBy>Boo Schexnayder</cp:lastModifiedBy>
  <cp:revision>103</cp:revision>
  <dcterms:created xsi:type="dcterms:W3CDTF">2010-08-06T14:47:12Z</dcterms:created>
  <dcterms:modified xsi:type="dcterms:W3CDTF">2013-01-07T00:02:22Z</dcterms:modified>
</cp:coreProperties>
</file>